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0b4c341db5d4f92" /><Relationship Type="http://schemas.openxmlformats.org/officeDocument/2006/relationships/extended-properties" Target="/docProps/app.xml" Id="R6a56037b25fb4261" /><Relationship Type="http://schemas.openxmlformats.org/officeDocument/2006/relationships/officeDocument" Target="/ppt/presentation.xml" Id="R0451fc7785f842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0e37a4198c4bd7"/>
  </p:sldMasterIdLst>
  <p:notesMasterIdLst>
    <p:notesMasterId xmlns:r="http://schemas.openxmlformats.org/officeDocument/2006/relationships" r:id="Rf7146cd8c2a647a9"/>
  </p:notesMasterIdLst>
  <p:sldIdLst>
    <p:sldId xmlns:r="http://schemas.openxmlformats.org/officeDocument/2006/relationships" id="256" r:id="R667beef3a8e441d2"/>
    <p:sldId xmlns:r="http://schemas.openxmlformats.org/officeDocument/2006/relationships" id="257" r:id="R248fae8af04d40b2"/>
    <p:sldId xmlns:r="http://schemas.openxmlformats.org/officeDocument/2006/relationships" id="258" r:id="R1b363d080d2c40e4"/>
    <p:sldId xmlns:r="http://schemas.openxmlformats.org/officeDocument/2006/relationships" id="259" r:id="R4e6d41d6c8734bb0"/>
    <p:sldId xmlns:r="http://schemas.openxmlformats.org/officeDocument/2006/relationships" id="260" r:id="Rbc7f121e4b9b4ab3"/>
    <p:sldId xmlns:r="http://schemas.openxmlformats.org/officeDocument/2006/relationships" id="261" r:id="R08aff8b2c9784a9a"/>
    <p:sldId xmlns:r="http://schemas.openxmlformats.org/officeDocument/2006/relationships" id="262" r:id="R771cd702df1e43fd"/>
    <p:sldId xmlns:r="http://schemas.openxmlformats.org/officeDocument/2006/relationships" id="263" r:id="R2d6d47874eba45a1"/>
    <p:sldId xmlns:r="http://schemas.openxmlformats.org/officeDocument/2006/relationships" id="264" r:id="Rd77d700b428d44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0e6a239f2340fa" /><Relationship Type="http://schemas.openxmlformats.org/officeDocument/2006/relationships/slideMaster" Target="/ppt/slideMasters/slideMaster1.xml" Id="R1b0e37a4198c4bd7" /><Relationship Type="http://schemas.openxmlformats.org/officeDocument/2006/relationships/notesMaster" Target="/ppt/notesMasters/notesMaster1.xml" Id="Rf7146cd8c2a647a9" /><Relationship Type="http://schemas.openxmlformats.org/officeDocument/2006/relationships/presProps" Target="/ppt/presProps.xml" Id="Rad7d261200934bc1" /><Relationship Type="http://schemas.openxmlformats.org/officeDocument/2006/relationships/tableStyles" Target="/ppt/tableStyles.xml" Id="R9159469d35634c90" /><Relationship Type="http://schemas.openxmlformats.org/officeDocument/2006/relationships/slide" Target="/ppt/slides/slide1.xml" Id="R667beef3a8e441d2" /><Relationship Type="http://schemas.openxmlformats.org/officeDocument/2006/relationships/slide" Target="/ppt/slides/slide2.xml" Id="R248fae8af04d40b2" /><Relationship Type="http://schemas.openxmlformats.org/officeDocument/2006/relationships/slide" Target="/ppt/slides/slide3.xml" Id="R1b363d080d2c40e4" /><Relationship Type="http://schemas.openxmlformats.org/officeDocument/2006/relationships/slide" Target="/ppt/slides/slide4.xml" Id="R4e6d41d6c8734bb0" /><Relationship Type="http://schemas.openxmlformats.org/officeDocument/2006/relationships/slide" Target="/ppt/slides/slide5.xml" Id="Rbc7f121e4b9b4ab3" /><Relationship Type="http://schemas.openxmlformats.org/officeDocument/2006/relationships/slide" Target="/ppt/slides/slide6.xml" Id="R08aff8b2c9784a9a" /><Relationship Type="http://schemas.openxmlformats.org/officeDocument/2006/relationships/slide" Target="/ppt/slides/slide7.xml" Id="R771cd702df1e43fd" /><Relationship Type="http://schemas.openxmlformats.org/officeDocument/2006/relationships/slide" Target="/ppt/slides/slide8.xml" Id="R2d6d47874eba45a1" /><Relationship Type="http://schemas.openxmlformats.org/officeDocument/2006/relationships/slide" Target="/ppt/slides/slide9.xml" Id="Rd77d700b428d44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4b1699a2274b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3a46a9c95a4bf2" /><Relationship Type="http://schemas.openxmlformats.org/officeDocument/2006/relationships/notesMaster" Target="/ppt/notesMasters/notesMaster1.xml" Id="Rbf4b248e346449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2c70a13e1c4668" /><Relationship Type="http://schemas.openxmlformats.org/officeDocument/2006/relationships/notesMaster" Target="/ppt/notesMasters/notesMaster1.xml" Id="Rae8e03f2837344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f9ef26ec2b4fb5" /><Relationship Type="http://schemas.openxmlformats.org/officeDocument/2006/relationships/notesMaster" Target="/ppt/notesMasters/notesMaster1.xml" Id="Rf6589e4440254a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e46e4c6f6fb4938" /><Relationship Type="http://schemas.openxmlformats.org/officeDocument/2006/relationships/notesMaster" Target="/ppt/notesMasters/notesMaster1.xml" Id="Rf4746ddf538d44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8765b5d6e248b2" /><Relationship Type="http://schemas.openxmlformats.org/officeDocument/2006/relationships/notesMaster" Target="/ppt/notesMasters/notesMaster1.xml" Id="R6775150ad1954d8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72c89d28724e40" /><Relationship Type="http://schemas.openxmlformats.org/officeDocument/2006/relationships/notesMaster" Target="/ppt/notesMasters/notesMaster1.xml" Id="Rd22fba6815474b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11567671bc4a6b" /><Relationship Type="http://schemas.openxmlformats.org/officeDocument/2006/relationships/notesMaster" Target="/ppt/notesMasters/notesMaster1.xml" Id="Rba7ff1cef4a341d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643d41e4374ff2" /><Relationship Type="http://schemas.openxmlformats.org/officeDocument/2006/relationships/notesMaster" Target="/ppt/notesMasters/notesMaster1.xml" Id="Rf93f6a3fbd6e4b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009a5e800c4ded" /><Relationship Type="http://schemas.openxmlformats.org/officeDocument/2006/relationships/notesMaster" Target="/ppt/notesMasters/notesMaster1.xml" Id="R1787a0eb9f6e43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Apresente o título, os autores e a instituição. Evite acrescentar texto introdutório neste diapositivo.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Elementos institucionais e logótipos fornecidos pela organização da CIETIA’27.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Abra com o problema, não com uma agenda. Esta formulação deve orientar o restante percurso da apresentação.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Elementos institucionais e logótipos fornecidos pela organização da CIETIA’27.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Formule o objetivo numa frase e destaque um único contributo principal.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Elementos institucionais e logótipos fornecidos pela organização da CIETIA’27.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Explique apenas as decisões metodológicas necessárias para interpretar os resultados.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Elementos institucionais e logótipos fornecidos pela organização da CIETIA’27.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Substitua o espaço reservado por uma visualização legível. O título deve comunicar a conclusão, não apenas nomear a variável.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Elementos institucionais e logótipos fornecidos pela organização da CIETIA’27.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Apresente no máximo três resultados secundários. Mantenha unidades, bases e amostras explícitas.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Elementos institucionais e logótipos fornecidos pela organização da CIETIA’27.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Relacione os resultados com o conhecimento existente e explicite uma limitação relevante.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Elementos institucionais e logótipos fornecidos pela organização da CIETIA’27.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Feche retomando a pergunta inicial e formulando uma implicação ou próximo passo específico.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Elementos institucionais e logótipos fornecidos pela organização da CIETIA’27.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Não termine apenas com “Obrigado”. Reforce a contribuição e convide a perguntas específicas.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Elementos institucionais e logótipos fornecidos pela organização da CIETIA’27.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7a2793e5e94d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b41f8ac53f48a3" /><Relationship Type="http://schemas.openxmlformats.org/officeDocument/2006/relationships/slideLayout" Target="/ppt/slideLayouts/slideLayout1.xml" Id="R2b11a65e74324e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11a65e74324e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b9d4d74794a0c" /><Relationship Type="http://schemas.openxmlformats.org/officeDocument/2006/relationships/image" Target="/ppt/media/image.png" Id="Rd75a3ebfe1db4078" /><Relationship Type="http://schemas.openxmlformats.org/officeDocument/2006/relationships/image" Target="/ppt/media/image2.png" Id="R52c7921440de4e2e" /><Relationship Type="http://schemas.openxmlformats.org/officeDocument/2006/relationships/notesSlide" Target="/ppt/notesSlides/notesSlide1.xml" Id="R44ff2deb20a649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919973cc964ea2" /><Relationship Type="http://schemas.openxmlformats.org/officeDocument/2006/relationships/notesSlide" Target="/ppt/notesSlides/notesSlide2.xml" Id="R7f4c3e7b8fbf47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4a93a0716c49ad" /><Relationship Type="http://schemas.openxmlformats.org/officeDocument/2006/relationships/notesSlide" Target="/ppt/notesSlides/notesSlide3.xml" Id="R9675e7facd6e48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3262227c9d4c8d" /><Relationship Type="http://schemas.openxmlformats.org/officeDocument/2006/relationships/notesSlide" Target="/ppt/notesSlides/notesSlide4.xml" Id="R837756b59fd14ef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1696fa199b431f" /><Relationship Type="http://schemas.openxmlformats.org/officeDocument/2006/relationships/notesSlide" Target="/ppt/notesSlides/notesSlide5.xml" Id="Rc8d1e340f4794d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ad17a524144ad" /><Relationship Type="http://schemas.openxmlformats.org/officeDocument/2006/relationships/notesSlide" Target="/ppt/notesSlides/notesSlide6.xml" Id="R1f3694e651c54d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d0ada084b845a8" /><Relationship Type="http://schemas.openxmlformats.org/officeDocument/2006/relationships/notesSlide" Target="/ppt/notesSlides/notesSlide7.xml" Id="Re15bb3ea9889430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2c3b60accb49e0" /><Relationship Type="http://schemas.openxmlformats.org/officeDocument/2006/relationships/notesSlide" Target="/ppt/notesSlides/notesSlide8.xml" Id="R5aa2df879159402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06c695f954e61" /><Relationship Type="http://schemas.openxmlformats.org/officeDocument/2006/relationships/image" Target="/ppt/media/image3.png" Id="R93391b6b91ce442d" /><Relationship Type="http://schemas.openxmlformats.org/officeDocument/2006/relationships/image" Target="/ppt/media/image4.png" Id="Rbafb04a7faa54868" /><Relationship Type="http://schemas.openxmlformats.org/officeDocument/2006/relationships/notesSlide" Target="/ppt/notesSlides/notesSlide9.xml" Id="Rb18f906d33664e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B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ver-band">
            <a:extLst xmlns:a="http://schemas.openxmlformats.org/drawingml/2006/main">
              <a:ext uri="{FF2B5EF4-FFF2-40B4-BE49-F238E27FC236}">
                <a16:creationId xmlns:a16="http://schemas.microsoft.com/office/drawing/2014/main" id="{2D817B2A-E3BF-43ED-8A8C-60251050D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5a3ebfe1db4078"/>
          <a:stretch xmlns:a="http://schemas.openxmlformats.org/drawingml/2006/main"/>
        </p:blipFill>
        <p:spPr>
          <a:xfrm xmlns:a="http://schemas.openxmlformats.org/drawingml/2006/main">
            <a:off x="1215461" y="552450"/>
            <a:ext cx="1321928" cy="102870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c7921440de4e2e"/>
          <a:stretch xmlns:a="http://schemas.openxmlformats.org/drawingml/2006/main"/>
        </p:blipFill>
        <p:spPr>
          <a:xfrm xmlns:a="http://schemas.openxmlformats.org/drawingml/2006/main">
            <a:off x="9237114" y="514350"/>
            <a:ext cx="1480648" cy="1143000"/>
          </a:xfrm>
          <a:prstGeom xmlns:a="http://schemas.openxmlformats.org/drawingml/2006/main" prst="rect">
            <a:avLst/>
          </a:prstGeom>
        </p:spPr>
      </p:pic>
      <p:sp>
        <p:nvSpPr>
          <p:cNvPr id="4" name="event-kicker">
            <a:extLst xmlns:a="http://schemas.openxmlformats.org/drawingml/2006/main">
              <a:ext uri="{FF2B5EF4-FFF2-40B4-BE49-F238E27FC236}">
                <a16:creationId xmlns:a16="http://schemas.microsoft.com/office/drawing/2014/main" id="{A3D7BCDA-D956-48FD-8E98-3BE8C32DD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D1735"/>
                </a:solidFill>
              </a:defRPr>
            </a:pPr>
            <a:r>
              <a:rPr sz="1275" b="1" i="0">
                <a:solidFill>
                  <a:srgbClr val="AD1735"/>
                </a:solidFill>
              </a:rPr>
              <a:t>CIETIA’27  |  APRESENTAÇÃO CIENTÍFICA</a:t>
            </a:r>
          </a:p>
        </p:txBody>
      </p:sp>
      <p:sp>
        <p:nvSpPr>
          <p:cNvPr id="5" name="article-title">
            <a:extLst xmlns:a="http://schemas.openxmlformats.org/drawingml/2006/main">
              <a:ext uri="{FF2B5EF4-FFF2-40B4-BE49-F238E27FC236}">
                <a16:creationId xmlns:a16="http://schemas.microsoft.com/office/drawing/2014/main" id="{12E1E85C-B8D1-4C5A-95C3-BF816E58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202124"/>
                </a:solidFill>
              </a:defRPr>
            </a:pPr>
            <a:r>
              <a:rPr sz="3750" b="1" i="0">
                <a:solidFill>
                  <a:srgbClr val="202124"/>
                </a:solidFill>
              </a:rPr>
              <a:t>[Título do artigo]</a:t>
            </a:r>
          </a:p>
        </p:txBody>
      </p:sp>
      <p:sp>
        <p:nvSpPr>
          <p:cNvPr id="6" name="article-subtitle">
            <a:extLst xmlns:a="http://schemas.openxmlformats.org/drawingml/2006/main">
              <a:ext uri="{FF2B5EF4-FFF2-40B4-BE49-F238E27FC236}">
                <a16:creationId xmlns:a16="http://schemas.microsoft.com/office/drawing/2014/main" id="{307CFBAD-6D8C-4BF6-8157-3E1EDD4F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4810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686D73"/>
                </a:solidFill>
              </a:defRPr>
            </a:pPr>
            <a:r>
              <a:rPr sz="1800" b="0" i="0">
                <a:solidFill>
                  <a:srgbClr val="686D73"/>
                </a:solidFill>
              </a:rPr>
              <a:t>[Uma frase curta que expresse o principal contributo do estudo]</a:t>
            </a:r>
          </a:p>
        </p:txBody>
      </p:sp>
      <p:sp>
        <p:nvSpPr>
          <p:cNvPr id="7" name="authors">
            <a:extLst xmlns:a="http://schemas.openxmlformats.org/drawingml/2006/main">
              <a:ext uri="{FF2B5EF4-FFF2-40B4-BE49-F238E27FC236}">
                <a16:creationId xmlns:a16="http://schemas.microsoft.com/office/drawing/2014/main" id="{2E7AF332-10C2-419A-BD0D-276FFC8C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00625"/>
            <a:ext cx="971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02124"/>
                </a:solidFill>
              </a:defRPr>
            </a:pPr>
            <a:r>
              <a:rPr sz="1500" b="1" i="0">
                <a:solidFill>
                  <a:srgbClr val="202124"/>
                </a:solidFill>
              </a:rPr>
              <a:t>Nome do primeiro autor  ·  Nome do segundo autor  ·  Nome do último autor</a:t>
            </a:r>
          </a:p>
        </p:txBody>
      </p:sp>
      <p:sp>
        <p:nvSpPr>
          <p:cNvPr id="8" name="affiliations">
            <a:extLst xmlns:a="http://schemas.openxmlformats.org/drawingml/2006/main">
              <a:ext uri="{FF2B5EF4-FFF2-40B4-BE49-F238E27FC236}">
                <a16:creationId xmlns:a16="http://schemas.microsoft.com/office/drawing/2014/main" id="{750B28AF-FA88-4A49-AE69-7975837C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10200"/>
            <a:ext cx="933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86D73"/>
                </a:solidFill>
              </a:defRPr>
            </a:pPr>
            <a:r>
              <a:rPr sz="1200" b="0" i="0">
                <a:solidFill>
                  <a:srgbClr val="686D73"/>
                </a:solidFill>
              </a:rPr>
              <a:t>Instituição  |  País  |  contacto@instituicao.org</a:t>
            </a:r>
          </a:p>
        </p:txBody>
      </p:sp>
      <p:sp>
        <p:nvSpPr>
          <p:cNvPr id="9" name="event-data">
            <a:extLst xmlns:a="http://schemas.openxmlformats.org/drawingml/2006/main">
              <a:ext uri="{FF2B5EF4-FFF2-40B4-BE49-F238E27FC236}">
                <a16:creationId xmlns:a16="http://schemas.microsoft.com/office/drawing/2014/main" id="{34E3B0C7-F2E6-4F4A-B5C0-A06EEE34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AD1735"/>
                </a:solidFill>
              </a:defRPr>
            </a:pPr>
            <a:r>
              <a:rPr sz="975" b="1" i="0">
                <a:solidFill>
                  <a:srgbClr val="AD1735"/>
                </a:solidFill>
              </a:rPr>
              <a:t>MAPUTO, MOÇAMBIQUE + ONLINE  •  14–16 ABRIL 2027</a:t>
            </a:r>
          </a:p>
        </p:txBody>
      </p:sp>
    </p:spTree>
    <p:extLst>
      <p:ext uri="{BB962C8B-B14F-4D97-AF65-F5344CB8AC3E}">
        <p14:creationId xmlns:p14="http://schemas.microsoft.com/office/powerpoint/2010/main" val="6385482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B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op-red-rule">
            <a:extLst xmlns:a="http://schemas.openxmlformats.org/drawingml/2006/main">
              <a:ext uri="{FF2B5EF4-FFF2-40B4-BE49-F238E27FC236}">
                <a16:creationId xmlns:a16="http://schemas.microsoft.com/office/drawing/2014/main" id="{7FF17BB7-DFE0-4818-A822-80CFF635A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unning-brand">
            <a:extLst xmlns:a="http://schemas.openxmlformats.org/drawingml/2006/main">
              <a:ext uri="{FF2B5EF4-FFF2-40B4-BE49-F238E27FC236}">
                <a16:creationId xmlns:a16="http://schemas.microsoft.com/office/drawing/2014/main" id="{9CB0F536-AA40-491E-A3E2-185D95A5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AD1735"/>
                </a:solidFill>
              </a:defRPr>
            </a:pPr>
            <a:r>
              <a:rPr sz="1050" b="1" i="0">
                <a:solidFill>
                  <a:srgbClr val="AD1735"/>
                </a:solidFill>
              </a:rPr>
              <a:t>CIETIA’27</a:t>
            </a:r>
          </a:p>
        </p:txBody>
      </p:sp>
      <p:sp>
        <p:nvSpPr>
          <p:cNvPr id="3" name="running-section">
            <a:extLst xmlns:a="http://schemas.openxmlformats.org/drawingml/2006/main">
              <a:ext uri="{FF2B5EF4-FFF2-40B4-BE49-F238E27FC236}">
                <a16:creationId xmlns:a16="http://schemas.microsoft.com/office/drawing/2014/main" id="{5336FDB8-CF0B-4141-B309-AF8A3704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67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MODELO DE APRESENTAÇÃO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367E46E-5D15-431B-BA09-8E9EB182C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02</a:t>
            </a:r>
          </a:p>
        </p:txBody>
      </p:sp>
      <p:sp>
        <p:nvSpPr>
          <p:cNvPr id="5" name="event-footer">
            <a:extLst xmlns:a="http://schemas.openxmlformats.org/drawingml/2006/main">
              <a:ext uri="{FF2B5EF4-FFF2-40B4-BE49-F238E27FC236}">
                <a16:creationId xmlns:a16="http://schemas.microsoft.com/office/drawing/2014/main" id="{982DB3AC-BEC5-4F06-88AF-185F8984C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86D73"/>
                </a:solidFill>
              </a:defRPr>
            </a:pPr>
            <a:r>
              <a:rPr sz="900" b="0" i="0">
                <a:solidFill>
                  <a:srgbClr val="686D73"/>
                </a:solidFill>
              </a:rPr>
              <a:t>MAPUTO + ONLINE  •  14–16 ABRIL 2027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D0F5027-4B4E-4DE5-8DE5-A2237A03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7D1027"/>
                </a:solidFill>
              </a:defRPr>
            </a:pPr>
            <a:r>
              <a:rPr sz="2625" b="1" i="0">
                <a:solidFill>
                  <a:srgbClr val="7D1027"/>
                </a:solidFill>
              </a:rPr>
              <a:t>A investigação parte de uma questão clara</a:t>
            </a:r>
          </a:p>
        </p:txBody>
      </p:sp>
      <p:sp>
        <p:nvSpPr>
          <p:cNvPr id="7" name="title-accent">
            <a:extLst xmlns:a="http://schemas.openxmlformats.org/drawingml/2006/main">
              <a:ext uri="{FF2B5EF4-FFF2-40B4-BE49-F238E27FC236}">
                <a16:creationId xmlns:a16="http://schemas.microsoft.com/office/drawing/2014/main" id="{1F67C4C3-97AF-4097-9F40-298CDA033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question">
            <a:extLst xmlns:a="http://schemas.openxmlformats.org/drawingml/2006/main">
              <a:ext uri="{FF2B5EF4-FFF2-40B4-BE49-F238E27FC236}">
                <a16:creationId xmlns:a16="http://schemas.microsoft.com/office/drawing/2014/main" id="{079473A2-AB32-48D6-87E8-05486D7A3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66950"/>
            <a:ext cx="10096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202124"/>
                </a:solidFill>
              </a:defRPr>
            </a:pPr>
            <a:r>
              <a:rPr sz="2850" b="1" i="0">
                <a:solidFill>
                  <a:srgbClr val="202124"/>
                </a:solidFill>
              </a:rPr>
              <a:t>[Qual é o problema ou pergunta de investigação?]</a:t>
            </a:r>
          </a:p>
        </p:txBody>
      </p:sp>
      <p:sp>
        <p:nvSpPr>
          <p:cNvPr id="9" name="question-rule">
            <a:extLst xmlns:a="http://schemas.openxmlformats.org/drawingml/2006/main">
              <a:ext uri="{FF2B5EF4-FFF2-40B4-BE49-F238E27FC236}">
                <a16:creationId xmlns:a16="http://schemas.microsoft.com/office/drawing/2014/main" id="{5C4E5D1B-E1E1-4916-AE12-4FA9F3CA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14750"/>
            <a:ext cx="361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context">
            <a:extLst xmlns:a="http://schemas.openxmlformats.org/drawingml/2006/main">
              <a:ext uri="{FF2B5EF4-FFF2-40B4-BE49-F238E27FC236}">
                <a16:creationId xmlns:a16="http://schemas.microsoft.com/office/drawing/2014/main" id="{B8E0D68F-0B22-4161-90AF-8236ED840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48125"/>
            <a:ext cx="857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0" i="0">
                <a:solidFill>
                  <a:srgbClr val="686D73"/>
                </a:solidFill>
              </a:defRPr>
            </a:pPr>
            <a:r>
              <a:rPr sz="1650" b="0" i="0">
                <a:solidFill>
                  <a:srgbClr val="686D73"/>
                </a:solidFill>
              </a:rPr>
              <a:t>[Contextualize em duas frases: quem é afetado, por que importa e que lacuna permanece.]</a:t>
            </a:r>
          </a:p>
        </p:txBody>
      </p:sp>
    </p:spTree>
    <p:extLst>
      <p:ext uri="{BB962C8B-B14F-4D97-AF65-F5344CB8AC3E}">
        <p14:creationId xmlns:p14="http://schemas.microsoft.com/office/powerpoint/2010/main" val="6321671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B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ed-rule">
            <a:extLst xmlns:a="http://schemas.openxmlformats.org/drawingml/2006/main">
              <a:ext uri="{FF2B5EF4-FFF2-40B4-BE49-F238E27FC236}">
                <a16:creationId xmlns:a16="http://schemas.microsoft.com/office/drawing/2014/main" id="{A6A40A79-F25C-42A4-BF3A-FD1917E8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unning-brand">
            <a:extLst xmlns:a="http://schemas.openxmlformats.org/drawingml/2006/main">
              <a:ext uri="{FF2B5EF4-FFF2-40B4-BE49-F238E27FC236}">
                <a16:creationId xmlns:a16="http://schemas.microsoft.com/office/drawing/2014/main" id="{51C75CFF-2533-4B7F-88B8-9BD179B0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AD1735"/>
                </a:solidFill>
              </a:defRPr>
            </a:pPr>
            <a:r>
              <a:rPr sz="1050" b="1" i="0">
                <a:solidFill>
                  <a:srgbClr val="AD1735"/>
                </a:solidFill>
              </a:rPr>
              <a:t>CIETIA’27</a:t>
            </a:r>
          </a:p>
        </p:txBody>
      </p:sp>
      <p:sp>
        <p:nvSpPr>
          <p:cNvPr id="3" name="running-section">
            <a:extLst xmlns:a="http://schemas.openxmlformats.org/drawingml/2006/main">
              <a:ext uri="{FF2B5EF4-FFF2-40B4-BE49-F238E27FC236}">
                <a16:creationId xmlns:a16="http://schemas.microsoft.com/office/drawing/2014/main" id="{9FC1506C-CA36-40D5-8DCE-360E6EDB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67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MODELO DE APRESENTAÇÃO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153DFDF-2C45-4939-9D8F-0258B3CD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03</a:t>
            </a:r>
          </a:p>
        </p:txBody>
      </p:sp>
      <p:sp>
        <p:nvSpPr>
          <p:cNvPr id="5" name="event-footer">
            <a:extLst xmlns:a="http://schemas.openxmlformats.org/drawingml/2006/main">
              <a:ext uri="{FF2B5EF4-FFF2-40B4-BE49-F238E27FC236}">
                <a16:creationId xmlns:a16="http://schemas.microsoft.com/office/drawing/2014/main" id="{043CB7D4-570F-428B-A995-ABC6596F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86D73"/>
                </a:solidFill>
              </a:defRPr>
            </a:pPr>
            <a:r>
              <a:rPr sz="900" b="0" i="0">
                <a:solidFill>
                  <a:srgbClr val="686D73"/>
                </a:solidFill>
              </a:rPr>
              <a:t>MAPUTO + ONLINE  •  14–16 ABRIL 2027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1D1CA64-D449-4C93-986C-98ADCA19D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7D1027"/>
                </a:solidFill>
              </a:defRPr>
            </a:pPr>
            <a:r>
              <a:rPr sz="2625" b="1" i="0">
                <a:solidFill>
                  <a:srgbClr val="7D1027"/>
                </a:solidFill>
              </a:rPr>
              <a:t>Objetivo e contributo do estudo</a:t>
            </a:r>
          </a:p>
        </p:txBody>
      </p:sp>
      <p:sp>
        <p:nvSpPr>
          <p:cNvPr id="7" name="title-accent">
            <a:extLst xmlns:a="http://schemas.openxmlformats.org/drawingml/2006/main">
              <a:ext uri="{FF2B5EF4-FFF2-40B4-BE49-F238E27FC236}">
                <a16:creationId xmlns:a16="http://schemas.microsoft.com/office/drawing/2014/main" id="{84AB61B0-2B34-433E-868C-BBACEAB1B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objective-label">
            <a:extLst xmlns:a="http://schemas.openxmlformats.org/drawingml/2006/main">
              <a:ext uri="{FF2B5EF4-FFF2-40B4-BE49-F238E27FC236}">
                <a16:creationId xmlns:a16="http://schemas.microsoft.com/office/drawing/2014/main" id="{5FBDD30A-981F-4F7E-BE6D-6B2111E5D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AD1735"/>
                </a:solidFill>
              </a:defRPr>
            </a:pPr>
            <a:r>
              <a:rPr sz="1200" b="1" i="0">
                <a:solidFill>
                  <a:srgbClr val="AD1735"/>
                </a:solidFill>
              </a:rPr>
              <a:t>OBJETIVO</a:t>
            </a:r>
          </a:p>
        </p:txBody>
      </p:sp>
      <p:sp>
        <p:nvSpPr>
          <p:cNvPr id="9" name="objective">
            <a:extLst xmlns:a="http://schemas.openxmlformats.org/drawingml/2006/main">
              <a:ext uri="{FF2B5EF4-FFF2-40B4-BE49-F238E27FC236}">
                <a16:creationId xmlns:a16="http://schemas.microsoft.com/office/drawing/2014/main" id="{ABE5E9A9-F6B0-4F2F-A622-AE4FDDDE6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202124"/>
                </a:solidFill>
              </a:defRPr>
            </a:pPr>
            <a:r>
              <a:rPr sz="2250" b="1" i="0">
                <a:solidFill>
                  <a:srgbClr val="202124"/>
                </a:solidFill>
              </a:rPr>
              <a:t>[Verbo de ação + objeto do estudo + contexto]</a:t>
            </a:r>
          </a:p>
        </p:txBody>
      </p:sp>
      <p:sp>
        <p:nvSpPr>
          <p:cNvPr id="10" name="divider">
            <a:extLst xmlns:a="http://schemas.openxmlformats.org/drawingml/2006/main">
              <a:ext uri="{FF2B5EF4-FFF2-40B4-BE49-F238E27FC236}">
                <a16:creationId xmlns:a16="http://schemas.microsoft.com/office/drawing/2014/main" id="{7951A7AA-F661-482E-AEE7-E266DDEA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095500"/>
            <a:ext cx="28575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contribution-label">
            <a:extLst xmlns:a="http://schemas.openxmlformats.org/drawingml/2006/main">
              <a:ext uri="{FF2B5EF4-FFF2-40B4-BE49-F238E27FC236}">
                <a16:creationId xmlns:a16="http://schemas.microsoft.com/office/drawing/2014/main" id="{0A621A8E-8EA7-4A19-AEF8-518F1C73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1907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AD1735"/>
                </a:solidFill>
              </a:defRPr>
            </a:pPr>
            <a:r>
              <a:rPr sz="1200" b="1" i="0">
                <a:solidFill>
                  <a:srgbClr val="AD1735"/>
                </a:solidFill>
              </a:rPr>
              <a:t>CONTRIBUTO</a:t>
            </a:r>
          </a:p>
        </p:txBody>
      </p:sp>
      <p:sp>
        <p:nvSpPr>
          <p:cNvPr id="12" name="contribution">
            <a:extLst xmlns:a="http://schemas.openxmlformats.org/drawingml/2006/main">
              <a:ext uri="{FF2B5EF4-FFF2-40B4-BE49-F238E27FC236}">
                <a16:creationId xmlns:a16="http://schemas.microsoft.com/office/drawing/2014/main" id="{DCD1C587-4693-4B4B-BAEF-35AC4F608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571750"/>
            <a:ext cx="4762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202124"/>
                </a:solidFill>
              </a:defRPr>
            </a:pPr>
            <a:r>
              <a:rPr sz="2250" b="1" i="0">
                <a:solidFill>
                  <a:srgbClr val="202124"/>
                </a:solidFill>
              </a:rPr>
              <a:t>[O que este trabalho acrescenta ao conhecimento, à prática ou à decisão?]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35732249-CD1C-4468-9F7E-B2F2B206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6725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686D73"/>
                </a:solidFill>
              </a:defRPr>
            </a:pPr>
            <a:r>
              <a:rPr sz="1500" b="0" i="0">
                <a:solidFill>
                  <a:srgbClr val="686D73"/>
                </a:solidFill>
              </a:rPr>
              <a:t>[Delimitação ou hipótese principal]</a:t>
            </a:r>
          </a:p>
        </p:txBody>
      </p:sp>
    </p:spTree>
    <p:extLst>
      <p:ext uri="{BB962C8B-B14F-4D97-AF65-F5344CB8AC3E}">
        <p14:creationId xmlns:p14="http://schemas.microsoft.com/office/powerpoint/2010/main" val="6912210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B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op-red-rule">
            <a:extLst xmlns:a="http://schemas.openxmlformats.org/drawingml/2006/main">
              <a:ext uri="{FF2B5EF4-FFF2-40B4-BE49-F238E27FC236}">
                <a16:creationId xmlns:a16="http://schemas.microsoft.com/office/drawing/2014/main" id="{6B73B3D6-5830-4668-A43C-85AB6C92A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unning-brand">
            <a:extLst xmlns:a="http://schemas.openxmlformats.org/drawingml/2006/main">
              <a:ext uri="{FF2B5EF4-FFF2-40B4-BE49-F238E27FC236}">
                <a16:creationId xmlns:a16="http://schemas.microsoft.com/office/drawing/2014/main" id="{F7DABBBE-5523-4257-921A-D7CB0239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AD1735"/>
                </a:solidFill>
              </a:defRPr>
            </a:pPr>
            <a:r>
              <a:rPr sz="1050" b="1" i="0">
                <a:solidFill>
                  <a:srgbClr val="AD1735"/>
                </a:solidFill>
              </a:rPr>
              <a:t>CIETIA’27</a:t>
            </a:r>
          </a:p>
        </p:txBody>
      </p:sp>
      <p:sp>
        <p:nvSpPr>
          <p:cNvPr id="3" name="running-section">
            <a:extLst xmlns:a="http://schemas.openxmlformats.org/drawingml/2006/main">
              <a:ext uri="{FF2B5EF4-FFF2-40B4-BE49-F238E27FC236}">
                <a16:creationId xmlns:a16="http://schemas.microsoft.com/office/drawing/2014/main" id="{0471A7D9-28A8-4BD3-AF9B-2E3B8DBAA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67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METODOLOGIA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94A41EB-1766-4337-AFC7-22C39714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04</a:t>
            </a:r>
          </a:p>
        </p:txBody>
      </p:sp>
      <p:sp>
        <p:nvSpPr>
          <p:cNvPr id="5" name="event-footer">
            <a:extLst xmlns:a="http://schemas.openxmlformats.org/drawingml/2006/main">
              <a:ext uri="{FF2B5EF4-FFF2-40B4-BE49-F238E27FC236}">
                <a16:creationId xmlns:a16="http://schemas.microsoft.com/office/drawing/2014/main" id="{AD1E2D13-B2E7-447E-B990-0354CCD4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86D73"/>
                </a:solidFill>
              </a:defRPr>
            </a:pPr>
            <a:r>
              <a:rPr sz="900" b="0" i="0">
                <a:solidFill>
                  <a:srgbClr val="686D73"/>
                </a:solidFill>
              </a:rPr>
              <a:t>MAPUTO + ONLINE  •  14–16 ABRIL 2027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551E7FA-53B9-4D34-97E9-BFEFFBAB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7D1027"/>
                </a:solidFill>
              </a:defRPr>
            </a:pPr>
            <a:r>
              <a:rPr sz="2625" b="1" i="0">
                <a:solidFill>
                  <a:srgbClr val="7D1027"/>
                </a:solidFill>
              </a:rPr>
              <a:t>A metodologia sustenta a resposta</a:t>
            </a:r>
          </a:p>
        </p:txBody>
      </p:sp>
      <p:sp>
        <p:nvSpPr>
          <p:cNvPr id="7" name="title-accent">
            <a:extLst xmlns:a="http://schemas.openxmlformats.org/drawingml/2006/main">
              <a:ext uri="{FF2B5EF4-FFF2-40B4-BE49-F238E27FC236}">
                <a16:creationId xmlns:a16="http://schemas.microsoft.com/office/drawing/2014/main" id="{139F99B8-29C7-4A77-99E9-6EF33ED39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method-num-0">
            <a:extLst xmlns:a="http://schemas.openxmlformats.org/drawingml/2006/main">
              <a:ext uri="{FF2B5EF4-FFF2-40B4-BE49-F238E27FC236}">
                <a16:creationId xmlns:a16="http://schemas.microsoft.com/office/drawing/2014/main" id="{5A523F98-0FA7-42D6-8DB3-B564FD7F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AD1735"/>
                </a:solidFill>
              </a:defRPr>
            </a:pPr>
            <a:r>
              <a:rPr sz="2550" b="1" i="0">
                <a:solidFill>
                  <a:srgbClr val="AD1735"/>
                </a:solidFill>
              </a:rPr>
              <a:t>01</a:t>
            </a:r>
          </a:p>
        </p:txBody>
      </p:sp>
      <p:sp>
        <p:nvSpPr>
          <p:cNvPr id="9" name="method-head-0">
            <a:extLst xmlns:a="http://schemas.openxmlformats.org/drawingml/2006/main">
              <a:ext uri="{FF2B5EF4-FFF2-40B4-BE49-F238E27FC236}">
                <a16:creationId xmlns:a16="http://schemas.microsoft.com/office/drawing/2014/main" id="{C4FBFA91-854C-4432-85AA-1F655CCA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130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02124"/>
                </a:solidFill>
              </a:defRPr>
            </a:pPr>
            <a:r>
              <a:rPr sz="1800" b="1" i="0">
                <a:solidFill>
                  <a:srgbClr val="202124"/>
                </a:solidFill>
              </a:rPr>
              <a:t>Desenho</a:t>
            </a:r>
          </a:p>
        </p:txBody>
      </p:sp>
      <p:sp>
        <p:nvSpPr>
          <p:cNvPr id="10" name="method-body-0">
            <a:extLst xmlns:a="http://schemas.openxmlformats.org/drawingml/2006/main">
              <a:ext uri="{FF2B5EF4-FFF2-40B4-BE49-F238E27FC236}">
                <a16:creationId xmlns:a16="http://schemas.microsoft.com/office/drawing/2014/main" id="{6169D31C-03BF-4FA5-8EB6-884B2681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0"/>
            <a:ext cx="2286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86D73"/>
                </a:solidFill>
              </a:defRPr>
            </a:pPr>
            <a:r>
              <a:rPr sz="1350" b="0" i="0">
                <a:solidFill>
                  <a:srgbClr val="686D73"/>
                </a:solidFill>
              </a:rPr>
              <a:t>[Tipo de estudo]</a:t>
            </a:r>
          </a:p>
        </p:txBody>
      </p:sp>
      <p:sp>
        <p:nvSpPr>
          <p:cNvPr id="11" name="method-num-1">
            <a:extLst xmlns:a="http://schemas.openxmlformats.org/drawingml/2006/main">
              <a:ext uri="{FF2B5EF4-FFF2-40B4-BE49-F238E27FC236}">
                <a16:creationId xmlns:a16="http://schemas.microsoft.com/office/drawing/2014/main" id="{3AEDAF2D-9160-47FB-9427-36F5782F1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9075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AD1735"/>
                </a:solidFill>
              </a:defRPr>
            </a:pPr>
            <a:r>
              <a:rPr sz="2550" b="1" i="0">
                <a:solidFill>
                  <a:srgbClr val="AD1735"/>
                </a:solidFill>
              </a:rPr>
              <a:t>02</a:t>
            </a:r>
          </a:p>
        </p:txBody>
      </p:sp>
      <p:sp>
        <p:nvSpPr>
          <p:cNvPr id="12" name="method-head-1">
            <a:extLst xmlns:a="http://schemas.openxmlformats.org/drawingml/2006/main">
              <a:ext uri="{FF2B5EF4-FFF2-40B4-BE49-F238E27FC236}">
                <a16:creationId xmlns:a16="http://schemas.microsoft.com/office/drawing/2014/main" id="{38B20B8D-D03B-4C9D-BA5E-5690A5CDE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02124"/>
                </a:solidFill>
              </a:defRPr>
            </a:pPr>
            <a:r>
              <a:rPr sz="1800" b="1" i="0">
                <a:solidFill>
                  <a:srgbClr val="202124"/>
                </a:solidFill>
              </a:rPr>
              <a:t>Participantes / dados</a:t>
            </a:r>
          </a:p>
        </p:txBody>
      </p:sp>
      <p:sp>
        <p:nvSpPr>
          <p:cNvPr id="13" name="method-body-1">
            <a:extLst xmlns:a="http://schemas.openxmlformats.org/drawingml/2006/main">
              <a:ext uri="{FF2B5EF4-FFF2-40B4-BE49-F238E27FC236}">
                <a16:creationId xmlns:a16="http://schemas.microsoft.com/office/drawing/2014/main" id="{F7AEAFCE-9E15-4578-95BF-3B6D8F3F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619500"/>
            <a:ext cx="2286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86D73"/>
                </a:solidFill>
              </a:defRPr>
            </a:pPr>
            <a:r>
              <a:rPr sz="1350" b="0" i="0">
                <a:solidFill>
                  <a:srgbClr val="686D73"/>
                </a:solidFill>
              </a:rPr>
              <a:t>[Amostra, corpus ou fontes]</a:t>
            </a:r>
          </a:p>
        </p:txBody>
      </p:sp>
      <p:sp>
        <p:nvSpPr>
          <p:cNvPr id="14" name="method-num-2">
            <a:extLst xmlns:a="http://schemas.openxmlformats.org/drawingml/2006/main">
              <a:ext uri="{FF2B5EF4-FFF2-40B4-BE49-F238E27FC236}">
                <a16:creationId xmlns:a16="http://schemas.microsoft.com/office/drawing/2014/main" id="{001C12E0-6F94-4604-B793-09E84169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9075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AD1735"/>
                </a:solidFill>
              </a:defRPr>
            </a:pPr>
            <a:r>
              <a:rPr sz="2550" b="1" i="0">
                <a:solidFill>
                  <a:srgbClr val="AD1735"/>
                </a:solidFill>
              </a:rPr>
              <a:t>03</a:t>
            </a:r>
          </a:p>
        </p:txBody>
      </p:sp>
      <p:sp>
        <p:nvSpPr>
          <p:cNvPr id="15" name="method-head-2">
            <a:extLst xmlns:a="http://schemas.openxmlformats.org/drawingml/2006/main">
              <a:ext uri="{FF2B5EF4-FFF2-40B4-BE49-F238E27FC236}">
                <a16:creationId xmlns:a16="http://schemas.microsoft.com/office/drawing/2014/main" id="{129705DD-E34C-4D53-92A1-DACE1909E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8130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02124"/>
                </a:solidFill>
              </a:defRPr>
            </a:pPr>
            <a:r>
              <a:rPr sz="1800" b="1" i="0">
                <a:solidFill>
                  <a:srgbClr val="202124"/>
                </a:solidFill>
              </a:rPr>
              <a:t>Instrumentos</a:t>
            </a:r>
          </a:p>
        </p:txBody>
      </p:sp>
      <p:sp>
        <p:nvSpPr>
          <p:cNvPr id="16" name="method-body-2">
            <a:extLst xmlns:a="http://schemas.openxmlformats.org/drawingml/2006/main">
              <a:ext uri="{FF2B5EF4-FFF2-40B4-BE49-F238E27FC236}">
                <a16:creationId xmlns:a16="http://schemas.microsoft.com/office/drawing/2014/main" id="{F71D1C2A-D5F5-4406-ACE9-066BFFAC9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19500"/>
            <a:ext cx="2286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86D73"/>
                </a:solidFill>
              </a:defRPr>
            </a:pPr>
            <a:r>
              <a:rPr sz="1350" b="0" i="0">
                <a:solidFill>
                  <a:srgbClr val="686D73"/>
                </a:solidFill>
              </a:rPr>
              <a:t>[Técnicas de recolha]</a:t>
            </a:r>
          </a:p>
        </p:txBody>
      </p:sp>
      <p:sp>
        <p:nvSpPr>
          <p:cNvPr id="17" name="method-num-3">
            <a:extLst xmlns:a="http://schemas.openxmlformats.org/drawingml/2006/main">
              <a:ext uri="{FF2B5EF4-FFF2-40B4-BE49-F238E27FC236}">
                <a16:creationId xmlns:a16="http://schemas.microsoft.com/office/drawing/2014/main" id="{3DE1E2AE-B6AA-4F5A-A2F2-7128267D8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190750"/>
            <a:ext cx="85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AD1735"/>
                </a:solidFill>
              </a:defRPr>
            </a:pPr>
            <a:r>
              <a:rPr sz="2550" b="1" i="0">
                <a:solidFill>
                  <a:srgbClr val="AD1735"/>
                </a:solidFill>
              </a:rPr>
              <a:t>04</a:t>
            </a:r>
          </a:p>
        </p:txBody>
      </p:sp>
      <p:sp>
        <p:nvSpPr>
          <p:cNvPr id="18" name="method-head-3">
            <a:extLst xmlns:a="http://schemas.openxmlformats.org/drawingml/2006/main">
              <a:ext uri="{FF2B5EF4-FFF2-40B4-BE49-F238E27FC236}">
                <a16:creationId xmlns:a16="http://schemas.microsoft.com/office/drawing/2014/main" id="{C7B9056E-B94A-447D-A794-1B5B0711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78130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02124"/>
                </a:solidFill>
              </a:defRPr>
            </a:pPr>
            <a:r>
              <a:rPr sz="1800" b="1" i="0">
                <a:solidFill>
                  <a:srgbClr val="202124"/>
                </a:solidFill>
              </a:rPr>
              <a:t>Análise</a:t>
            </a:r>
          </a:p>
        </p:txBody>
      </p:sp>
      <p:sp>
        <p:nvSpPr>
          <p:cNvPr id="19" name="method-body-3">
            <a:extLst xmlns:a="http://schemas.openxmlformats.org/drawingml/2006/main">
              <a:ext uri="{FF2B5EF4-FFF2-40B4-BE49-F238E27FC236}">
                <a16:creationId xmlns:a16="http://schemas.microsoft.com/office/drawing/2014/main" id="{3A880776-1FB4-4C57-B847-867C576F1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619500"/>
            <a:ext cx="2286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86D73"/>
                </a:solidFill>
              </a:defRPr>
            </a:pPr>
            <a:r>
              <a:rPr sz="1350" b="0" i="0">
                <a:solidFill>
                  <a:srgbClr val="686D73"/>
                </a:solidFill>
              </a:rPr>
              <a:t>[Métodos e critérios]</a:t>
            </a:r>
          </a:p>
        </p:txBody>
      </p:sp>
      <p:sp>
        <p:nvSpPr>
          <p:cNvPr id="20" name="ethics-box">
            <a:extLst xmlns:a="http://schemas.openxmlformats.org/drawingml/2006/main">
              <a:ext uri="{FF2B5EF4-FFF2-40B4-BE49-F238E27FC236}">
                <a16:creationId xmlns:a16="http://schemas.microsoft.com/office/drawing/2014/main" id="{086F021E-04C3-469A-A724-8173E800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0"/>
            <a:ext cx="108585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F7F4F4"/>
          </a:solidFill>
          <a:ln xmlns:a="http://schemas.openxmlformats.org/drawingml/2006/main" w="9525">
            <a:solidFill>
              <a:srgbClr val="E3D7DA"/>
            </a:solidFill>
            <a:prstDash val="solid"/>
          </a:ln>
        </p:spPr>
      </p:sp>
      <p:sp>
        <p:nvSpPr>
          <p:cNvPr id="21" name="ethics">
            <a:extLst xmlns:a="http://schemas.openxmlformats.org/drawingml/2006/main">
              <a:ext uri="{FF2B5EF4-FFF2-40B4-BE49-F238E27FC236}">
                <a16:creationId xmlns:a16="http://schemas.microsoft.com/office/drawing/2014/main" id="{2E8D0563-EF9F-4E67-8807-8B4CA404D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229225"/>
            <a:ext cx="1038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7D1027"/>
                </a:solidFill>
              </a:defRPr>
            </a:pPr>
            <a:r>
              <a:rPr sz="1275" b="1" i="0">
                <a:solidFill>
                  <a:srgbClr val="7D1027"/>
                </a:solidFill>
              </a:rPr>
              <a:t>ÉTICA E TRANSPARÊNCIA  [aprovação ética, consentimento, financiamento e uso de IA, quando aplicável]</a:t>
            </a:r>
          </a:p>
        </p:txBody>
      </p:sp>
    </p:spTree>
    <p:extLst>
      <p:ext uri="{BB962C8B-B14F-4D97-AF65-F5344CB8AC3E}">
        <p14:creationId xmlns:p14="http://schemas.microsoft.com/office/powerpoint/2010/main" val="8817068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B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op-red-rule">
            <a:extLst xmlns:a="http://schemas.openxmlformats.org/drawingml/2006/main">
              <a:ext uri="{FF2B5EF4-FFF2-40B4-BE49-F238E27FC236}">
                <a16:creationId xmlns:a16="http://schemas.microsoft.com/office/drawing/2014/main" id="{7B99D060-5718-4361-A849-EC4C3D86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unning-brand">
            <a:extLst xmlns:a="http://schemas.openxmlformats.org/drawingml/2006/main">
              <a:ext uri="{FF2B5EF4-FFF2-40B4-BE49-F238E27FC236}">
                <a16:creationId xmlns:a16="http://schemas.microsoft.com/office/drawing/2014/main" id="{D66F6000-502C-4C43-A2FE-202476F4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AD1735"/>
                </a:solidFill>
              </a:defRPr>
            </a:pPr>
            <a:r>
              <a:rPr sz="1050" b="1" i="0">
                <a:solidFill>
                  <a:srgbClr val="AD1735"/>
                </a:solidFill>
              </a:rPr>
              <a:t>CIETIA’27</a:t>
            </a:r>
          </a:p>
        </p:txBody>
      </p:sp>
      <p:sp>
        <p:nvSpPr>
          <p:cNvPr id="3" name="running-section">
            <a:extLst xmlns:a="http://schemas.openxmlformats.org/drawingml/2006/main">
              <a:ext uri="{FF2B5EF4-FFF2-40B4-BE49-F238E27FC236}">
                <a16:creationId xmlns:a16="http://schemas.microsoft.com/office/drawing/2014/main" id="{FDADA76A-5B0B-405E-AFE5-A921AF61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67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RESULTADOS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D72D2D0-F200-4670-8EFA-2D9071BE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05</a:t>
            </a:r>
          </a:p>
        </p:txBody>
      </p:sp>
      <p:sp>
        <p:nvSpPr>
          <p:cNvPr id="5" name="event-footer">
            <a:extLst xmlns:a="http://schemas.openxmlformats.org/drawingml/2006/main">
              <a:ext uri="{FF2B5EF4-FFF2-40B4-BE49-F238E27FC236}">
                <a16:creationId xmlns:a16="http://schemas.microsoft.com/office/drawing/2014/main" id="{B48A5636-744A-4A49-B6F5-E254B7BF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86D73"/>
                </a:solidFill>
              </a:defRPr>
            </a:pPr>
            <a:r>
              <a:rPr sz="900" b="0" i="0">
                <a:solidFill>
                  <a:srgbClr val="686D73"/>
                </a:solidFill>
              </a:rPr>
              <a:t>MAPUTO + ONLINE  •  14–16 ABRIL 2027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D760467-26FE-4090-98FB-4D02FB574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7D1027"/>
                </a:solidFill>
              </a:defRPr>
            </a:pPr>
            <a:r>
              <a:rPr sz="2625" b="1" i="0">
                <a:solidFill>
                  <a:srgbClr val="7D1027"/>
                </a:solidFill>
              </a:rPr>
              <a:t>O resultado principal responde diretamente à questão</a:t>
            </a:r>
          </a:p>
        </p:txBody>
      </p:sp>
      <p:sp>
        <p:nvSpPr>
          <p:cNvPr id="7" name="title-accent">
            <a:extLst xmlns:a="http://schemas.openxmlformats.org/drawingml/2006/main">
              <a:ext uri="{FF2B5EF4-FFF2-40B4-BE49-F238E27FC236}">
                <a16:creationId xmlns:a16="http://schemas.microsoft.com/office/drawing/2014/main" id="{1DB27400-DF46-44F5-AEBB-E8782F89B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visual-placeholder">
            <a:extLst xmlns:a="http://schemas.openxmlformats.org/drawingml/2006/main">
              <a:ext uri="{FF2B5EF4-FFF2-40B4-BE49-F238E27FC236}">
                <a16:creationId xmlns:a16="http://schemas.microsoft.com/office/drawing/2014/main" id="{29D4FB16-28BE-42E6-8AFC-9C1A1871D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723900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F1F2F3"/>
          </a:solidFill>
          <a:ln xmlns:a="http://schemas.openxmlformats.org/drawingml/2006/main" w="9525">
            <a:solidFill>
              <a:srgbClr val="D5D8DB"/>
            </a:solidFill>
            <a:prstDash val="solid"/>
          </a:ln>
        </p:spPr>
      </p:sp>
      <p:sp>
        <p:nvSpPr>
          <p:cNvPr id="9" name="visual-placeholder-text">
            <a:extLst xmlns:a="http://schemas.openxmlformats.org/drawingml/2006/main">
              <a:ext uri="{FF2B5EF4-FFF2-40B4-BE49-F238E27FC236}">
                <a16:creationId xmlns:a16="http://schemas.microsoft.com/office/drawing/2014/main" id="{C1589B8F-AC51-440B-BBD2-33B2FB2A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81375"/>
            <a:ext cx="581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686D73"/>
                </a:solidFill>
              </a:defRPr>
            </a:pPr>
            <a:r>
              <a:rPr sz="1650" b="1" i="0">
                <a:solidFill>
                  <a:srgbClr val="686D73"/>
                </a:solidFill>
              </a:rPr>
              <a:t>INSERIR GRÁFICO, FIGURA OU TABELA-CHAVE</a:t>
            </a:r>
          </a:p>
        </p:txBody>
      </p:sp>
      <p:sp>
        <p:nvSpPr>
          <p:cNvPr id="10" name="takeaway-label">
            <a:extLst xmlns:a="http://schemas.openxmlformats.org/drawingml/2006/main">
              <a:ext uri="{FF2B5EF4-FFF2-40B4-BE49-F238E27FC236}">
                <a16:creationId xmlns:a16="http://schemas.microsoft.com/office/drawing/2014/main" id="{953706BB-6DA2-4E74-B7B1-899C68AF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2860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AD1735"/>
                </a:solidFill>
              </a:defRPr>
            </a:pPr>
            <a:r>
              <a:rPr sz="1125" b="1" i="0">
                <a:solidFill>
                  <a:srgbClr val="AD1735"/>
                </a:solidFill>
              </a:rPr>
              <a:t>LEITURA PRINCIPAL</a:t>
            </a:r>
          </a:p>
        </p:txBody>
      </p:sp>
      <p:sp>
        <p:nvSpPr>
          <p:cNvPr id="11" name="takeaway">
            <a:extLst xmlns:a="http://schemas.openxmlformats.org/drawingml/2006/main">
              <a:ext uri="{FF2B5EF4-FFF2-40B4-BE49-F238E27FC236}">
                <a16:creationId xmlns:a16="http://schemas.microsoft.com/office/drawing/2014/main" id="{9AAED66B-3AD9-480A-9AE9-44C3A132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714625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202124"/>
                </a:solidFill>
              </a:defRPr>
            </a:pPr>
            <a:r>
              <a:rPr sz="1950" b="1" i="0">
                <a:solidFill>
                  <a:srgbClr val="202124"/>
                </a:solidFill>
              </a:rPr>
              <a:t>[Uma frase que explique o que o público deve concluir a partir deste resultado.]</a:t>
            </a:r>
          </a:p>
        </p:txBody>
      </p:sp>
      <p:sp>
        <p:nvSpPr>
          <p:cNvPr id="12" name="source">
            <a:extLst xmlns:a="http://schemas.openxmlformats.org/drawingml/2006/main">
              <a:ext uri="{FF2B5EF4-FFF2-40B4-BE49-F238E27FC236}">
                <a16:creationId xmlns:a16="http://schemas.microsoft.com/office/drawing/2014/main" id="{BE486C3D-C6E0-417E-837C-F302C52AB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953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686D73"/>
                </a:solidFill>
              </a:defRPr>
            </a:pPr>
            <a:r>
              <a:rPr sz="1050" b="0" i="0">
                <a:solidFill>
                  <a:srgbClr val="686D73"/>
                </a:solidFill>
              </a:rPr>
              <a:t>Fonte / n / unidade / período</a:t>
            </a:r>
          </a:p>
        </p:txBody>
      </p:sp>
    </p:spTree>
    <p:extLst>
      <p:ext uri="{BB962C8B-B14F-4D97-AF65-F5344CB8AC3E}">
        <p14:creationId xmlns:p14="http://schemas.microsoft.com/office/powerpoint/2010/main" val="2220787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B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op-red-rule">
            <a:extLst xmlns:a="http://schemas.openxmlformats.org/drawingml/2006/main">
              <a:ext uri="{FF2B5EF4-FFF2-40B4-BE49-F238E27FC236}">
                <a16:creationId xmlns:a16="http://schemas.microsoft.com/office/drawing/2014/main" id="{FF2571CA-A08C-4EAE-94DC-662A7E00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unning-brand">
            <a:extLst xmlns:a="http://schemas.openxmlformats.org/drawingml/2006/main">
              <a:ext uri="{FF2B5EF4-FFF2-40B4-BE49-F238E27FC236}">
                <a16:creationId xmlns:a16="http://schemas.microsoft.com/office/drawing/2014/main" id="{F0D8B68D-4CBD-46F7-89CE-2E9CCAFE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AD1735"/>
                </a:solidFill>
              </a:defRPr>
            </a:pPr>
            <a:r>
              <a:rPr sz="1050" b="1" i="0">
                <a:solidFill>
                  <a:srgbClr val="AD1735"/>
                </a:solidFill>
              </a:rPr>
              <a:t>CIETIA’27</a:t>
            </a:r>
          </a:p>
        </p:txBody>
      </p:sp>
      <p:sp>
        <p:nvSpPr>
          <p:cNvPr id="3" name="running-section">
            <a:extLst xmlns:a="http://schemas.openxmlformats.org/drawingml/2006/main">
              <a:ext uri="{FF2B5EF4-FFF2-40B4-BE49-F238E27FC236}">
                <a16:creationId xmlns:a16="http://schemas.microsoft.com/office/drawing/2014/main" id="{FBFCF049-08E6-411B-BE7A-695893B4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67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RESULTADOS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B05E4E0-03D3-4937-A42C-B5DCFF03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06</a:t>
            </a:r>
          </a:p>
        </p:txBody>
      </p:sp>
      <p:sp>
        <p:nvSpPr>
          <p:cNvPr id="5" name="event-footer">
            <a:extLst xmlns:a="http://schemas.openxmlformats.org/drawingml/2006/main">
              <a:ext uri="{FF2B5EF4-FFF2-40B4-BE49-F238E27FC236}">
                <a16:creationId xmlns:a16="http://schemas.microsoft.com/office/drawing/2014/main" id="{B89E5B9A-4E93-4BA1-9A79-3A6BECFC8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86D73"/>
                </a:solidFill>
              </a:defRPr>
            </a:pPr>
            <a:r>
              <a:rPr sz="900" b="0" i="0">
                <a:solidFill>
                  <a:srgbClr val="686D73"/>
                </a:solidFill>
              </a:rPr>
              <a:t>MAPUTO + ONLINE  •  14–16 ABRIL 2027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5D18A30-D225-45F6-9AE8-AA977D651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7D1027"/>
                </a:solidFill>
              </a:defRPr>
            </a:pPr>
            <a:r>
              <a:rPr sz="2625" b="1" i="0">
                <a:solidFill>
                  <a:srgbClr val="7D1027"/>
                </a:solidFill>
              </a:rPr>
              <a:t>Três evidências sustentam a interpretação</a:t>
            </a:r>
          </a:p>
        </p:txBody>
      </p:sp>
      <p:sp>
        <p:nvSpPr>
          <p:cNvPr id="7" name="title-accent">
            <a:extLst xmlns:a="http://schemas.openxmlformats.org/drawingml/2006/main">
              <a:ext uri="{FF2B5EF4-FFF2-40B4-BE49-F238E27FC236}">
                <a16:creationId xmlns:a16="http://schemas.microsoft.com/office/drawing/2014/main" id="{91FD269F-38FD-4161-9F20-F86FE6D2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metric-0">
            <a:extLst xmlns:a="http://schemas.openxmlformats.org/drawingml/2006/main">
              <a:ext uri="{FF2B5EF4-FFF2-40B4-BE49-F238E27FC236}">
                <a16:creationId xmlns:a16="http://schemas.microsoft.com/office/drawing/2014/main" id="{19928A8E-1C2F-4E5B-B1C1-1D97A1D3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33625"/>
            <a:ext cx="2857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300" b="1" i="0">
                <a:solidFill>
                  <a:srgbClr val="AD1735"/>
                </a:solidFill>
              </a:defRPr>
            </a:pPr>
            <a:r>
              <a:rPr sz="3300" b="1" i="0">
                <a:solidFill>
                  <a:srgbClr val="AD1735"/>
                </a:solidFill>
              </a:rPr>
              <a:t>[00%]</a:t>
            </a:r>
          </a:p>
        </p:txBody>
      </p:sp>
      <p:sp>
        <p:nvSpPr>
          <p:cNvPr id="9" name="metric-line-0">
            <a:extLst xmlns:a="http://schemas.openxmlformats.org/drawingml/2006/main">
              <a:ext uri="{FF2B5EF4-FFF2-40B4-BE49-F238E27FC236}">
                <a16:creationId xmlns:a16="http://schemas.microsoft.com/office/drawing/2014/main" id="{EC3B5785-7DB8-48DF-B4E1-B0FE1507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38500"/>
            <a:ext cx="1104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metric-label-0">
            <a:extLst xmlns:a="http://schemas.openxmlformats.org/drawingml/2006/main">
              <a:ext uri="{FF2B5EF4-FFF2-40B4-BE49-F238E27FC236}">
                <a16:creationId xmlns:a16="http://schemas.microsoft.com/office/drawing/2014/main" id="{D04E7B76-0941-4F09-A5C6-3A713ACB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19500"/>
            <a:ext cx="285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202124"/>
                </a:solidFill>
              </a:defRPr>
            </a:pPr>
            <a:r>
              <a:rPr sz="1575" b="1" i="0">
                <a:solidFill>
                  <a:srgbClr val="202124"/>
                </a:solidFill>
              </a:rPr>
              <a:t>[Resultado quantitativo ou qualitativo]</a:t>
            </a:r>
          </a:p>
        </p:txBody>
      </p:sp>
      <p:sp>
        <p:nvSpPr>
          <p:cNvPr id="11" name="metric-1">
            <a:extLst xmlns:a="http://schemas.openxmlformats.org/drawingml/2006/main">
              <a:ext uri="{FF2B5EF4-FFF2-40B4-BE49-F238E27FC236}">
                <a16:creationId xmlns:a16="http://schemas.microsoft.com/office/drawing/2014/main" id="{CB98F936-1909-411A-91CA-CC48918B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333625"/>
            <a:ext cx="2857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300" b="1" i="0">
                <a:solidFill>
                  <a:srgbClr val="AD1735"/>
                </a:solidFill>
              </a:defRPr>
            </a:pPr>
            <a:r>
              <a:rPr sz="3300" b="1" i="0">
                <a:solidFill>
                  <a:srgbClr val="AD1735"/>
                </a:solidFill>
              </a:rPr>
              <a:t>[0,0×]</a:t>
            </a:r>
          </a:p>
        </p:txBody>
      </p:sp>
      <p:sp>
        <p:nvSpPr>
          <p:cNvPr id="12" name="metric-line-1">
            <a:extLst xmlns:a="http://schemas.openxmlformats.org/drawingml/2006/main">
              <a:ext uri="{FF2B5EF4-FFF2-40B4-BE49-F238E27FC236}">
                <a16:creationId xmlns:a16="http://schemas.microsoft.com/office/drawing/2014/main" id="{9D7126A3-275B-4FB2-BF82-F31EA441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238500"/>
            <a:ext cx="1104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metric-label-1">
            <a:extLst xmlns:a="http://schemas.openxmlformats.org/drawingml/2006/main">
              <a:ext uri="{FF2B5EF4-FFF2-40B4-BE49-F238E27FC236}">
                <a16:creationId xmlns:a16="http://schemas.microsoft.com/office/drawing/2014/main" id="{72F2C9E5-281B-433F-9D18-3D7596015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619500"/>
            <a:ext cx="285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202124"/>
                </a:solidFill>
              </a:defRPr>
            </a:pPr>
            <a:r>
              <a:rPr sz="1575" b="1" i="0">
                <a:solidFill>
                  <a:srgbClr val="202124"/>
                </a:solidFill>
              </a:rPr>
              <a:t>[Comparação ou efeito observado]</a:t>
            </a:r>
          </a:p>
        </p:txBody>
      </p:sp>
      <p:sp>
        <p:nvSpPr>
          <p:cNvPr id="14" name="metric-2">
            <a:extLst xmlns:a="http://schemas.openxmlformats.org/drawingml/2006/main">
              <a:ext uri="{FF2B5EF4-FFF2-40B4-BE49-F238E27FC236}">
                <a16:creationId xmlns:a16="http://schemas.microsoft.com/office/drawing/2014/main" id="{F4F6FA5D-BCF2-4FA3-99AE-B09A3B0B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33625"/>
            <a:ext cx="2857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300" b="1" i="0">
                <a:solidFill>
                  <a:srgbClr val="AD1735"/>
                </a:solidFill>
              </a:defRPr>
            </a:pPr>
            <a:r>
              <a:rPr sz="3300" b="1" i="0">
                <a:solidFill>
                  <a:srgbClr val="AD1735"/>
                </a:solidFill>
              </a:rPr>
              <a:t>[n = 000]</a:t>
            </a:r>
          </a:p>
        </p:txBody>
      </p:sp>
      <p:sp>
        <p:nvSpPr>
          <p:cNvPr id="15" name="metric-line-2">
            <a:extLst xmlns:a="http://schemas.openxmlformats.org/drawingml/2006/main">
              <a:ext uri="{FF2B5EF4-FFF2-40B4-BE49-F238E27FC236}">
                <a16:creationId xmlns:a16="http://schemas.microsoft.com/office/drawing/2014/main" id="{FBD0D0BB-A02A-48E1-B292-A11BEBA32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38500"/>
            <a:ext cx="1104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metric-label-2">
            <a:extLst xmlns:a="http://schemas.openxmlformats.org/drawingml/2006/main">
              <a:ext uri="{FF2B5EF4-FFF2-40B4-BE49-F238E27FC236}">
                <a16:creationId xmlns:a16="http://schemas.microsoft.com/office/drawing/2014/main" id="{C39DADB9-2122-4938-A2AE-1832BB44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619500"/>
            <a:ext cx="285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202124"/>
                </a:solidFill>
              </a:defRPr>
            </a:pPr>
            <a:r>
              <a:rPr sz="1575" b="1" i="0">
                <a:solidFill>
                  <a:srgbClr val="202124"/>
                </a:solidFill>
              </a:rPr>
              <a:t>[Dimensão da evidência analisada]</a:t>
            </a:r>
          </a:p>
        </p:txBody>
      </p:sp>
      <p:sp>
        <p:nvSpPr>
          <p:cNvPr id="17" name="metrics-note">
            <a:extLst xmlns:a="http://schemas.openxmlformats.org/drawingml/2006/main">
              <a:ext uri="{FF2B5EF4-FFF2-40B4-BE49-F238E27FC236}">
                <a16:creationId xmlns:a16="http://schemas.microsoft.com/office/drawing/2014/main" id="{3451752C-ED79-4FD1-B352-528B27D3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14350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686D73"/>
                </a:solidFill>
              </a:defRPr>
            </a:pPr>
            <a:r>
              <a:rPr sz="1350" b="0" i="0">
                <a:solidFill>
                  <a:srgbClr val="686D73"/>
                </a:solidFill>
              </a:rPr>
              <a:t>[Use apenas indicadores que possam ser explicados oralmente e cuja origem esteja identificada.]</a:t>
            </a:r>
          </a:p>
        </p:txBody>
      </p:sp>
    </p:spTree>
    <p:extLst>
      <p:ext uri="{BB962C8B-B14F-4D97-AF65-F5344CB8AC3E}">
        <p14:creationId xmlns:p14="http://schemas.microsoft.com/office/powerpoint/2010/main" val="21326314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B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ed-rule">
            <a:extLst xmlns:a="http://schemas.openxmlformats.org/drawingml/2006/main">
              <a:ext uri="{FF2B5EF4-FFF2-40B4-BE49-F238E27FC236}">
                <a16:creationId xmlns:a16="http://schemas.microsoft.com/office/drawing/2014/main" id="{A7F2D75B-6290-4082-8759-944F2188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unning-brand">
            <a:extLst xmlns:a="http://schemas.openxmlformats.org/drawingml/2006/main">
              <a:ext uri="{FF2B5EF4-FFF2-40B4-BE49-F238E27FC236}">
                <a16:creationId xmlns:a16="http://schemas.microsoft.com/office/drawing/2014/main" id="{552074C6-E24F-407A-AEC8-69F49909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AD1735"/>
                </a:solidFill>
              </a:defRPr>
            </a:pPr>
            <a:r>
              <a:rPr sz="1050" b="1" i="0">
                <a:solidFill>
                  <a:srgbClr val="AD1735"/>
                </a:solidFill>
              </a:rPr>
              <a:t>CIETIA’27</a:t>
            </a:r>
          </a:p>
        </p:txBody>
      </p:sp>
      <p:sp>
        <p:nvSpPr>
          <p:cNvPr id="3" name="running-section">
            <a:extLst xmlns:a="http://schemas.openxmlformats.org/drawingml/2006/main">
              <a:ext uri="{FF2B5EF4-FFF2-40B4-BE49-F238E27FC236}">
                <a16:creationId xmlns:a16="http://schemas.microsoft.com/office/drawing/2014/main" id="{AF330B5F-30D2-44F8-8FA8-FBE39618C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67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DISCUSSÃO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9780755-3747-446B-97C3-4B764A1EB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07</a:t>
            </a:r>
          </a:p>
        </p:txBody>
      </p:sp>
      <p:sp>
        <p:nvSpPr>
          <p:cNvPr id="5" name="event-footer">
            <a:extLst xmlns:a="http://schemas.openxmlformats.org/drawingml/2006/main">
              <a:ext uri="{FF2B5EF4-FFF2-40B4-BE49-F238E27FC236}">
                <a16:creationId xmlns:a16="http://schemas.microsoft.com/office/drawing/2014/main" id="{0AC14742-1169-442C-99A5-ECEBBDCA3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86D73"/>
                </a:solidFill>
              </a:defRPr>
            </a:pPr>
            <a:r>
              <a:rPr sz="900" b="0" i="0">
                <a:solidFill>
                  <a:srgbClr val="686D73"/>
                </a:solidFill>
              </a:rPr>
              <a:t>MAPUTO + ONLINE  •  14–16 ABRIL 2027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0198E55-377D-4879-AAC7-7B2608BB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7D1027"/>
                </a:solidFill>
              </a:defRPr>
            </a:pPr>
            <a:r>
              <a:rPr sz="2625" b="1" i="0">
                <a:solidFill>
                  <a:srgbClr val="7D1027"/>
                </a:solidFill>
              </a:rPr>
              <a:t>Os resultados mudam o que sabemos ou fazemos</a:t>
            </a:r>
          </a:p>
        </p:txBody>
      </p:sp>
      <p:sp>
        <p:nvSpPr>
          <p:cNvPr id="7" name="title-accent">
            <a:extLst xmlns:a="http://schemas.openxmlformats.org/drawingml/2006/main">
              <a:ext uri="{FF2B5EF4-FFF2-40B4-BE49-F238E27FC236}">
                <a16:creationId xmlns:a16="http://schemas.microsoft.com/office/drawing/2014/main" id="{4156C578-1AFA-49C8-BC21-56FEDF47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meaning-label">
            <a:extLst xmlns:a="http://schemas.openxmlformats.org/drawingml/2006/main">
              <a:ext uri="{FF2B5EF4-FFF2-40B4-BE49-F238E27FC236}">
                <a16:creationId xmlns:a16="http://schemas.microsoft.com/office/drawing/2014/main" id="{7D23A103-006B-4518-8783-F1668E56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90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AD1735"/>
                </a:solidFill>
              </a:defRPr>
            </a:pPr>
            <a:r>
              <a:rPr sz="1200" b="1" i="0">
                <a:solidFill>
                  <a:srgbClr val="AD1735"/>
                </a:solidFill>
              </a:rPr>
              <a:t>O QUE SIGNIFICA</a:t>
            </a:r>
          </a:p>
        </p:txBody>
      </p:sp>
      <p:sp>
        <p:nvSpPr>
          <p:cNvPr id="9" name="meaning">
            <a:extLst xmlns:a="http://schemas.openxmlformats.org/drawingml/2006/main">
              <a:ext uri="{FF2B5EF4-FFF2-40B4-BE49-F238E27FC236}">
                <a16:creationId xmlns:a16="http://schemas.microsoft.com/office/drawing/2014/main" id="{5DD90DAE-F9B3-419F-B9F2-B4153FF9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19375"/>
            <a:ext cx="4476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202124"/>
                </a:solidFill>
              </a:defRPr>
            </a:pPr>
            <a:r>
              <a:rPr sz="2100" b="1" i="0">
                <a:solidFill>
                  <a:srgbClr val="202124"/>
                </a:solidFill>
              </a:rPr>
              <a:t>[Interpretação principal à luz da literatura]</a:t>
            </a:r>
          </a:p>
        </p:txBody>
      </p:sp>
      <p:sp>
        <p:nvSpPr>
          <p:cNvPr id="10" name="implication-label">
            <a:extLst xmlns:a="http://schemas.openxmlformats.org/drawingml/2006/main">
              <a:ext uri="{FF2B5EF4-FFF2-40B4-BE49-F238E27FC236}">
                <a16:creationId xmlns:a16="http://schemas.microsoft.com/office/drawing/2014/main" id="{160C7C60-9D0C-4954-B5CF-442BFF611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90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AD1735"/>
                </a:solidFill>
              </a:defRPr>
            </a:pPr>
            <a:r>
              <a:rPr sz="1200" b="1" i="0">
                <a:solidFill>
                  <a:srgbClr val="AD1735"/>
                </a:solidFill>
              </a:rPr>
              <a:t>POR QUE IMPORTA</a:t>
            </a:r>
          </a:p>
        </p:txBody>
      </p:sp>
      <p:sp>
        <p:nvSpPr>
          <p:cNvPr id="11" name="implication">
            <a:extLst xmlns:a="http://schemas.openxmlformats.org/drawingml/2006/main">
              <a:ext uri="{FF2B5EF4-FFF2-40B4-BE49-F238E27FC236}">
                <a16:creationId xmlns:a16="http://schemas.microsoft.com/office/drawing/2014/main" id="{DDF417BE-3DEC-4379-B45B-2A7F0476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19375"/>
            <a:ext cx="4476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202124"/>
                </a:solidFill>
              </a:defRPr>
            </a:pPr>
            <a:r>
              <a:rPr sz="2100" b="1" i="0">
                <a:solidFill>
                  <a:srgbClr val="202124"/>
                </a:solidFill>
              </a:rPr>
              <a:t>[Implicação para educação, tecnologia, política ou prática]</a:t>
            </a:r>
          </a:p>
        </p:txBody>
      </p:sp>
      <p:sp>
        <p:nvSpPr>
          <p:cNvPr id="12" name="limit-box">
            <a:extLst xmlns:a="http://schemas.openxmlformats.org/drawingml/2006/main">
              <a:ext uri="{FF2B5EF4-FFF2-40B4-BE49-F238E27FC236}">
                <a16:creationId xmlns:a16="http://schemas.microsoft.com/office/drawing/2014/main" id="{766D79EE-2DB3-4B9A-B943-235FBB02D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19625"/>
            <a:ext cx="102870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7F4F4"/>
          </a:solidFill>
          <a:ln xmlns:a="http://schemas.openxmlformats.org/drawingml/2006/main" w="9525">
            <a:solidFill>
              <a:srgbClr val="E3D7DA"/>
            </a:solidFill>
            <a:prstDash val="solid"/>
          </a:ln>
        </p:spPr>
      </p:sp>
      <p:sp>
        <p:nvSpPr>
          <p:cNvPr id="13" name="limit">
            <a:extLst xmlns:a="http://schemas.openxmlformats.org/drawingml/2006/main">
              <a:ext uri="{FF2B5EF4-FFF2-40B4-BE49-F238E27FC236}">
                <a16:creationId xmlns:a16="http://schemas.microsoft.com/office/drawing/2014/main" id="{4B7152DF-0C4E-4910-BA10-5F36D05E6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848225"/>
            <a:ext cx="971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7D1027"/>
                </a:solidFill>
              </a:defRPr>
            </a:pPr>
            <a:r>
              <a:rPr sz="1350" b="1" i="0">
                <a:solidFill>
                  <a:srgbClr val="7D1027"/>
                </a:solidFill>
              </a:rPr>
              <a:t>LIMITAÇÃO PRINCIPAL  [O que condiciona a interpretação e como poderá ser superado?]</a:t>
            </a:r>
          </a:p>
        </p:txBody>
      </p:sp>
    </p:spTree>
    <p:extLst>
      <p:ext uri="{BB962C8B-B14F-4D97-AF65-F5344CB8AC3E}">
        <p14:creationId xmlns:p14="http://schemas.microsoft.com/office/powerpoint/2010/main" val="15570937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B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op-red-rule">
            <a:extLst xmlns:a="http://schemas.openxmlformats.org/drawingml/2006/main">
              <a:ext uri="{FF2B5EF4-FFF2-40B4-BE49-F238E27FC236}">
                <a16:creationId xmlns:a16="http://schemas.microsoft.com/office/drawing/2014/main" id="{FBCD320C-CE28-4AC1-9D8D-44C0AAF90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unning-brand">
            <a:extLst xmlns:a="http://schemas.openxmlformats.org/drawingml/2006/main">
              <a:ext uri="{FF2B5EF4-FFF2-40B4-BE49-F238E27FC236}">
                <a16:creationId xmlns:a16="http://schemas.microsoft.com/office/drawing/2014/main" id="{E3BD841C-4347-4855-9A06-11DBD4C71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AD1735"/>
                </a:solidFill>
              </a:defRPr>
            </a:pPr>
            <a:r>
              <a:rPr sz="1050" b="1" i="0">
                <a:solidFill>
                  <a:srgbClr val="AD1735"/>
                </a:solidFill>
              </a:rPr>
              <a:t>CIETIA’27</a:t>
            </a:r>
          </a:p>
        </p:txBody>
      </p:sp>
      <p:sp>
        <p:nvSpPr>
          <p:cNvPr id="3" name="running-section">
            <a:extLst xmlns:a="http://schemas.openxmlformats.org/drawingml/2006/main">
              <a:ext uri="{FF2B5EF4-FFF2-40B4-BE49-F238E27FC236}">
                <a16:creationId xmlns:a16="http://schemas.microsoft.com/office/drawing/2014/main" id="{CF50F08E-386E-4E47-8A84-A5A483C6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67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CONCLUSÕES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3DB959C-B7F1-493C-946F-A4FF64C4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86D73"/>
                </a:solidFill>
              </a:defRPr>
            </a:pPr>
            <a:r>
              <a:rPr sz="975" b="1" i="0">
                <a:solidFill>
                  <a:srgbClr val="686D73"/>
                </a:solidFill>
              </a:rPr>
              <a:t>08</a:t>
            </a:r>
          </a:p>
        </p:txBody>
      </p:sp>
      <p:sp>
        <p:nvSpPr>
          <p:cNvPr id="5" name="event-footer">
            <a:extLst xmlns:a="http://schemas.openxmlformats.org/drawingml/2006/main">
              <a:ext uri="{FF2B5EF4-FFF2-40B4-BE49-F238E27FC236}">
                <a16:creationId xmlns:a16="http://schemas.microsoft.com/office/drawing/2014/main" id="{9613B348-C0D5-4826-B0D0-E42F4DB3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686D73"/>
                </a:solidFill>
              </a:defRPr>
            </a:pPr>
            <a:r>
              <a:rPr sz="900" b="0" i="0">
                <a:solidFill>
                  <a:srgbClr val="686D73"/>
                </a:solidFill>
              </a:rPr>
              <a:t>MAPUTO + ONLINE  •  14–16 ABRIL 2027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1ED57C6-3895-47EE-A833-53F255A89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7D1027"/>
                </a:solidFill>
              </a:defRPr>
            </a:pPr>
            <a:r>
              <a:rPr sz="2625" b="1" i="0">
                <a:solidFill>
                  <a:srgbClr val="7D1027"/>
                </a:solidFill>
              </a:rPr>
              <a:t>A mensagem que deve permanecer</a:t>
            </a:r>
          </a:p>
        </p:txBody>
      </p:sp>
      <p:sp>
        <p:nvSpPr>
          <p:cNvPr id="7" name="title-accent">
            <a:extLst xmlns:a="http://schemas.openxmlformats.org/drawingml/2006/main">
              <a:ext uri="{FF2B5EF4-FFF2-40B4-BE49-F238E27FC236}">
                <a16:creationId xmlns:a16="http://schemas.microsoft.com/office/drawing/2014/main" id="{224CC533-234B-4146-8951-8399335A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876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core-message">
            <a:extLst xmlns:a="http://schemas.openxmlformats.org/drawingml/2006/main">
              <a:ext uri="{FF2B5EF4-FFF2-40B4-BE49-F238E27FC236}">
                <a16:creationId xmlns:a16="http://schemas.microsoft.com/office/drawing/2014/main" id="{7C1C45A5-DE7D-46DE-9CAE-56D682B08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3125"/>
            <a:ext cx="990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202124"/>
                </a:solidFill>
              </a:defRPr>
            </a:pPr>
            <a:r>
              <a:rPr sz="2850" b="1" i="0">
                <a:solidFill>
                  <a:srgbClr val="202124"/>
                </a:solidFill>
              </a:rPr>
              <a:t>[Conclusão principal em uma frase curta, concreta e defensável.]</a:t>
            </a:r>
          </a:p>
        </p:txBody>
      </p:sp>
      <p:sp>
        <p:nvSpPr>
          <p:cNvPr id="9" name="conclusion-rule">
            <a:extLst xmlns:a="http://schemas.openxmlformats.org/drawingml/2006/main">
              <a:ext uri="{FF2B5EF4-FFF2-40B4-BE49-F238E27FC236}">
                <a16:creationId xmlns:a16="http://schemas.microsoft.com/office/drawing/2014/main" id="{B375577E-A894-419C-9548-9DFAC1D8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71875"/>
            <a:ext cx="3238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17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next-step-label">
            <a:extLst xmlns:a="http://schemas.openxmlformats.org/drawingml/2006/main">
              <a:ext uri="{FF2B5EF4-FFF2-40B4-BE49-F238E27FC236}">
                <a16:creationId xmlns:a16="http://schemas.microsoft.com/office/drawing/2014/main" id="{92923C2A-AB67-4AC6-8462-3B61C1DD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000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AD1735"/>
                </a:solidFill>
              </a:defRPr>
            </a:pPr>
            <a:r>
              <a:rPr sz="1125" b="1" i="0">
                <a:solidFill>
                  <a:srgbClr val="AD1735"/>
                </a:solidFill>
              </a:rPr>
              <a:t>PRÓXIMO PASSO</a:t>
            </a:r>
          </a:p>
        </p:txBody>
      </p:sp>
      <p:sp>
        <p:nvSpPr>
          <p:cNvPr id="11" name="next-step">
            <a:extLst xmlns:a="http://schemas.openxmlformats.org/drawingml/2006/main">
              <a:ext uri="{FF2B5EF4-FFF2-40B4-BE49-F238E27FC236}">
                <a16:creationId xmlns:a16="http://schemas.microsoft.com/office/drawing/2014/main" id="{83DEA843-BE1D-4C48-81E3-FDBFC455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429125"/>
            <a:ext cx="666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686D73"/>
                </a:solidFill>
              </a:defRPr>
            </a:pPr>
            <a:r>
              <a:rPr sz="1800" b="1" i="0">
                <a:solidFill>
                  <a:srgbClr val="686D73"/>
                </a:solidFill>
              </a:rPr>
              <a:t>[Recomendação, aplicação ou questão futura]</a:t>
            </a:r>
          </a:p>
        </p:txBody>
      </p:sp>
    </p:spTree>
    <p:extLst>
      <p:ext uri="{BB962C8B-B14F-4D97-AF65-F5344CB8AC3E}">
        <p14:creationId xmlns:p14="http://schemas.microsoft.com/office/powerpoint/2010/main" val="12437864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7D10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391b6b91ce442d"/>
          <a:stretch xmlns:a="http://schemas.openxmlformats.org/drawingml/2006/main"/>
        </p:blipFill>
        <p:spPr>
          <a:xfrm xmlns:a="http://schemas.openxmlformats.org/drawingml/2006/main">
            <a:off x="1215461" y="552450"/>
            <a:ext cx="1321928" cy="1028700"/>
          </a:xfrm>
          <a:prstGeom xmlns:a="http://schemas.openxmlformats.org/drawingml/2006/main" prst="rect">
            <a:avLst/>
          </a:prstGeom>
        </p:spPr>
      </p:pic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fb04a7faa54868"/>
          <a:stretch xmlns:a="http://schemas.openxmlformats.org/drawingml/2006/main"/>
        </p:blipFill>
        <p:spPr>
          <a:xfrm xmlns:a="http://schemas.openxmlformats.org/drawingml/2006/main">
            <a:off x="9237114" y="514350"/>
            <a:ext cx="1480648" cy="1143000"/>
          </a:xfrm>
          <a:prstGeom xmlns:a="http://schemas.openxmlformats.org/drawingml/2006/main" prst="rect">
            <a:avLst/>
          </a:prstGeom>
        </p:spPr>
      </p:pic>
      <p:sp>
        <p:nvSpPr>
          <p:cNvPr id="3" name="closing-kicker">
            <a:extLst xmlns:a="http://schemas.openxmlformats.org/drawingml/2006/main">
              <a:ext uri="{FF2B5EF4-FFF2-40B4-BE49-F238E27FC236}">
                <a16:creationId xmlns:a16="http://schemas.microsoft.com/office/drawing/2014/main" id="{E697B51E-283D-4FCD-856D-30BA985F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383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0CCD4"/>
                </a:solidFill>
              </a:defRPr>
            </a:pPr>
            <a:r>
              <a:rPr sz="1350" b="1" i="0">
                <a:solidFill>
                  <a:srgbClr val="F0CCD4"/>
                </a:solidFill>
              </a:rPr>
              <a:t>CIETIA’27</a:t>
            </a:r>
          </a:p>
        </p:txBody>
      </p:sp>
      <p:sp>
        <p:nvSpPr>
          <p:cNvPr id="4" name="questions">
            <a:extLst xmlns:a="http://schemas.openxmlformats.org/drawingml/2006/main">
              <a:ext uri="{FF2B5EF4-FFF2-40B4-BE49-F238E27FC236}">
                <a16:creationId xmlns:a16="http://schemas.microsoft.com/office/drawing/2014/main" id="{9F8F92F7-C9B3-4B54-99D5-85793553D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14625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Questões e diálogo</a:t>
            </a:r>
          </a:p>
        </p:txBody>
      </p:sp>
      <p:sp>
        <p:nvSpPr>
          <p:cNvPr id="5" name="closing-thought">
            <a:extLst xmlns:a="http://schemas.openxmlformats.org/drawingml/2006/main">
              <a:ext uri="{FF2B5EF4-FFF2-40B4-BE49-F238E27FC236}">
                <a16:creationId xmlns:a16="http://schemas.microsoft.com/office/drawing/2014/main" id="{F9613967-C86C-4465-A188-C132DFD71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714750"/>
            <a:ext cx="857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0" i="0">
                <a:solidFill>
                  <a:srgbClr val="F6E7EA"/>
                </a:solidFill>
              </a:defRPr>
            </a:pPr>
            <a:r>
              <a:rPr sz="1650" b="0" i="0">
                <a:solidFill>
                  <a:srgbClr val="F6E7EA"/>
                </a:solidFill>
              </a:rPr>
              <a:t>[Uma última frase que reforce o contributo do trabalho]</a:t>
            </a:r>
          </a:p>
        </p:txBody>
      </p:sp>
      <p:sp>
        <p:nvSpPr>
          <p:cNvPr id="6" name="contact">
            <a:extLst xmlns:a="http://schemas.openxmlformats.org/drawingml/2006/main">
              <a:ext uri="{FF2B5EF4-FFF2-40B4-BE49-F238E27FC236}">
                <a16:creationId xmlns:a16="http://schemas.microsoft.com/office/drawing/2014/main" id="{AA3D3DBC-3C6D-4D68-A9F5-A01D2F58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095875"/>
            <a:ext cx="704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F0CCD4"/>
                </a:solidFill>
              </a:defRPr>
            </a:pPr>
            <a:r>
              <a:rPr sz="1275" b="0" i="0">
                <a:solidFill>
                  <a:srgbClr val="F0CCD4"/>
                </a:solidFill>
              </a:rPr>
              <a:t>nome@instituicao.org  |  QR code ou ligação opcional</a:t>
            </a:r>
          </a:p>
        </p:txBody>
      </p:sp>
      <p:sp>
        <p:nvSpPr>
          <p:cNvPr id="7" name="event">
            <a:extLst xmlns:a="http://schemas.openxmlformats.org/drawingml/2006/main">
              <a:ext uri="{FF2B5EF4-FFF2-40B4-BE49-F238E27FC236}">
                <a16:creationId xmlns:a16="http://schemas.microsoft.com/office/drawing/2014/main" id="{DE300A8D-8A6F-411D-B8F1-C6E81225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1912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MAPUTO + ONLINE  •  14–16 ABRIL 2027</a:t>
            </a:r>
          </a:p>
        </p:txBody>
      </p:sp>
    </p:spTree>
    <p:extLst>
      <p:ext uri="{BB962C8B-B14F-4D97-AF65-F5344CB8AC3E}">
        <p14:creationId xmlns:p14="http://schemas.microsoft.com/office/powerpoint/2010/main" val="17149600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2026-08-04T11:57:10.7810000Z</dcterms:created>
  <dcterms:modified xsi:type="dcterms:W3CDTF">2026-08-04T11:57:10.7810000Z</dcterms:modified>
</coreProperties>
</file>